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Proxima Nova"/>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roximaNova-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ProximaNova-italic.fntdata"/><Relationship Id="rId6" Type="http://schemas.openxmlformats.org/officeDocument/2006/relationships/slide" Target="slides/slide1.xml"/><Relationship Id="rId18" Type="http://schemas.openxmlformats.org/officeDocument/2006/relationships/font" Target="fonts/ProximaNova-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07a7e92431_0_1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07a7e92431_0_1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07a7e92431_0_1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07a7e92431_0_1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07a7e924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07a7e924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07a7e92431_0_1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07a7e92431_0_1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07a7e9243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07a7e9243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07a7e92431_0_1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07a7e92431_0_1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07a7e92431_0_19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07a7e92431_0_19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07a7e9243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07a7e9243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08673afff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08673afff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07a7e92431_0_1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07a7e92431_0_1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12.png"/><Relationship Id="rId6" Type="http://schemas.openxmlformats.org/officeDocument/2006/relationships/image" Target="../media/image17.png"/><Relationship Id="rId7" Type="http://schemas.openxmlformats.org/officeDocument/2006/relationships/image" Target="../media/image10.png"/><Relationship Id="rId8"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8.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775100"/>
            <a:ext cx="8123100" cy="1588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Classifying buildings post Hurricane</a:t>
            </a:r>
            <a:endParaRPr/>
          </a:p>
        </p:txBody>
      </p:sp>
      <p:sp>
        <p:nvSpPr>
          <p:cNvPr id="60" name="Google Shape;60;p13"/>
          <p:cNvSpPr txBox="1"/>
          <p:nvPr>
            <p:ph idx="1" type="subTitle"/>
          </p:nvPr>
        </p:nvSpPr>
        <p:spPr>
          <a:xfrm>
            <a:off x="641025" y="2916100"/>
            <a:ext cx="3869700" cy="1438800"/>
          </a:xfrm>
          <a:prstGeom prst="rect">
            <a:avLst/>
          </a:prstGeom>
        </p:spPr>
        <p:txBody>
          <a:bodyPr anchorCtr="0" anchor="t" bIns="91425" lIns="91425" spcFirstLastPara="1" rIns="91425" wrap="square" tIns="91425">
            <a:normAutofit fontScale="25000" lnSpcReduction="20000"/>
          </a:bodyPr>
          <a:lstStyle/>
          <a:p>
            <a:pPr indent="0" lvl="0" marL="0" rtl="0" algn="l">
              <a:lnSpc>
                <a:spcPct val="150000"/>
              </a:lnSpc>
              <a:spcBef>
                <a:spcPts val="0"/>
              </a:spcBef>
              <a:spcAft>
                <a:spcPts val="0"/>
              </a:spcAft>
              <a:buNone/>
            </a:pPr>
            <a:r>
              <a:rPr lang="en" sz="9200"/>
              <a:t>Team Members:</a:t>
            </a:r>
            <a:endParaRPr sz="9200"/>
          </a:p>
          <a:p>
            <a:pPr indent="-344898" lvl="0" marL="457200" rtl="0" algn="l">
              <a:lnSpc>
                <a:spcPct val="150000"/>
              </a:lnSpc>
              <a:spcBef>
                <a:spcPts val="0"/>
              </a:spcBef>
              <a:spcAft>
                <a:spcPts val="0"/>
              </a:spcAft>
              <a:buSzPct val="100000"/>
              <a:buFont typeface="Arial"/>
              <a:buChar char="●"/>
            </a:pPr>
            <a:r>
              <a:rPr lang="en" sz="7325">
                <a:latin typeface="Arial"/>
                <a:ea typeface="Arial"/>
                <a:cs typeface="Arial"/>
                <a:sym typeface="Arial"/>
              </a:rPr>
              <a:t>Alok Kumar Pandey</a:t>
            </a:r>
            <a:endParaRPr sz="7325">
              <a:latin typeface="Arial"/>
              <a:ea typeface="Arial"/>
              <a:cs typeface="Arial"/>
              <a:sym typeface="Arial"/>
            </a:endParaRPr>
          </a:p>
          <a:p>
            <a:pPr indent="-344898" lvl="0" marL="457200" rtl="0" algn="l">
              <a:lnSpc>
                <a:spcPct val="150000"/>
              </a:lnSpc>
              <a:spcBef>
                <a:spcPts val="0"/>
              </a:spcBef>
              <a:spcAft>
                <a:spcPts val="0"/>
              </a:spcAft>
              <a:buSzPct val="100000"/>
              <a:buFont typeface="Arial"/>
              <a:buChar char="●"/>
            </a:pPr>
            <a:r>
              <a:rPr lang="en" sz="7325">
                <a:latin typeface="Arial"/>
                <a:ea typeface="Arial"/>
                <a:cs typeface="Arial"/>
                <a:sym typeface="Arial"/>
              </a:rPr>
              <a:t>Tejas Chaturbhuj</a:t>
            </a:r>
            <a:endParaRPr sz="7325">
              <a:latin typeface="Arial"/>
              <a:ea typeface="Arial"/>
              <a:cs typeface="Arial"/>
              <a:sym typeface="Arial"/>
            </a:endParaRPr>
          </a:p>
          <a:p>
            <a:pPr indent="-344898" lvl="0" marL="457200" rtl="0" algn="l">
              <a:lnSpc>
                <a:spcPct val="150000"/>
              </a:lnSpc>
              <a:spcBef>
                <a:spcPts val="0"/>
              </a:spcBef>
              <a:spcAft>
                <a:spcPts val="0"/>
              </a:spcAft>
              <a:buSzPct val="100000"/>
              <a:buFont typeface="Arial"/>
              <a:buChar char="●"/>
            </a:pPr>
            <a:r>
              <a:rPr lang="en" sz="7325">
                <a:latin typeface="Arial"/>
                <a:ea typeface="Arial"/>
                <a:cs typeface="Arial"/>
                <a:sym typeface="Arial"/>
              </a:rPr>
              <a:t>Chetan Jagadeesh</a:t>
            </a:r>
            <a:endParaRPr sz="7325">
              <a:latin typeface="Arial"/>
              <a:ea typeface="Arial"/>
              <a:cs typeface="Arial"/>
              <a:sym typeface="Arial"/>
            </a:endParaRPr>
          </a:p>
          <a:p>
            <a:pPr indent="-344898" lvl="0" marL="457200" rtl="0" algn="l">
              <a:lnSpc>
                <a:spcPct val="150000"/>
              </a:lnSpc>
              <a:spcBef>
                <a:spcPts val="0"/>
              </a:spcBef>
              <a:spcAft>
                <a:spcPts val="0"/>
              </a:spcAft>
              <a:buSzPct val="100000"/>
              <a:buFont typeface="Arial"/>
              <a:buChar char="●"/>
            </a:pPr>
            <a:r>
              <a:rPr lang="en" sz="7325">
                <a:latin typeface="Arial"/>
                <a:ea typeface="Arial"/>
                <a:cs typeface="Arial"/>
                <a:sym typeface="Arial"/>
              </a:rPr>
              <a:t>Sahil Joshi</a:t>
            </a:r>
            <a:endParaRPr sz="7325">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type="title"/>
          </p:nvPr>
        </p:nvSpPr>
        <p:spPr>
          <a:xfrm>
            <a:off x="427900" y="244925"/>
            <a:ext cx="4168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138" name="Google Shape;138;p22"/>
          <p:cNvSpPr txBox="1"/>
          <p:nvPr>
            <p:ph idx="1" type="body"/>
          </p:nvPr>
        </p:nvSpPr>
        <p:spPr>
          <a:xfrm>
            <a:off x="4487600" y="1161363"/>
            <a:ext cx="4168800" cy="3416400"/>
          </a:xfrm>
          <a:prstGeom prst="rect">
            <a:avLst/>
          </a:prstGeom>
        </p:spPr>
        <p:txBody>
          <a:bodyPr anchorCtr="0" anchor="t" bIns="91425" lIns="91425" spcFirstLastPara="1" rIns="91425" wrap="square" tIns="91425">
            <a:normAutofit/>
          </a:bodyPr>
          <a:lstStyle/>
          <a:p>
            <a:pPr indent="-315277" lvl="0" marL="457200" rtl="0" algn="l">
              <a:lnSpc>
                <a:spcPct val="95000"/>
              </a:lnSpc>
              <a:spcBef>
                <a:spcPts val="0"/>
              </a:spcBef>
              <a:spcAft>
                <a:spcPts val="0"/>
              </a:spcAft>
              <a:buSzPts val="1365"/>
              <a:buAutoNum type="arabicPeriod"/>
            </a:pPr>
            <a:r>
              <a:rPr lang="en" sz="1365"/>
              <a:t>In our approach we can see our custom cnn architecture is outperforming the VGG16 model in this use case. </a:t>
            </a:r>
            <a:endParaRPr sz="1365"/>
          </a:p>
          <a:p>
            <a:pPr indent="-315277" lvl="0" marL="457200" rtl="0" algn="l">
              <a:lnSpc>
                <a:spcPct val="95000"/>
              </a:lnSpc>
              <a:spcBef>
                <a:spcPts val="0"/>
              </a:spcBef>
              <a:spcAft>
                <a:spcPts val="0"/>
              </a:spcAft>
              <a:buSzPts val="1365"/>
              <a:buAutoNum type="arabicPeriod"/>
            </a:pPr>
            <a:r>
              <a:rPr lang="en" sz="1365"/>
              <a:t>This is probably due to the fact that we have freezed all the layers in VGG16 model and therefore it is not able to </a:t>
            </a:r>
            <a:r>
              <a:rPr lang="en" sz="1365"/>
              <a:t>train</a:t>
            </a:r>
            <a:r>
              <a:rPr lang="en" sz="1365"/>
              <a:t> itself to our problem and more accurately classify the data.</a:t>
            </a:r>
            <a:endParaRPr sz="1365"/>
          </a:p>
          <a:p>
            <a:pPr indent="-315277" lvl="0" marL="457200" rtl="0" algn="l">
              <a:lnSpc>
                <a:spcPct val="95000"/>
              </a:lnSpc>
              <a:spcBef>
                <a:spcPts val="0"/>
              </a:spcBef>
              <a:spcAft>
                <a:spcPts val="0"/>
              </a:spcAft>
              <a:buSzPts val="1365"/>
              <a:buAutoNum type="arabicPeriod"/>
            </a:pPr>
            <a:r>
              <a:rPr lang="en" sz="1365"/>
              <a:t>In Future, we can try to implement image </a:t>
            </a:r>
            <a:r>
              <a:rPr lang="en" sz="1365"/>
              <a:t>segmentation</a:t>
            </a:r>
            <a:r>
              <a:rPr lang="en" sz="1365"/>
              <a:t> or object detection algorithm, which can be used to detect specific part of </a:t>
            </a:r>
            <a:r>
              <a:rPr lang="en" sz="1365"/>
              <a:t>satellite map where damages were </a:t>
            </a:r>
            <a:r>
              <a:rPr lang="en" sz="1365"/>
              <a:t>occurred</a:t>
            </a:r>
            <a:r>
              <a:rPr lang="en" sz="1365"/>
              <a:t>.</a:t>
            </a:r>
            <a:endParaRPr sz="1365"/>
          </a:p>
          <a:p>
            <a:pPr indent="-315277" lvl="0" marL="457200" rtl="0" algn="l">
              <a:lnSpc>
                <a:spcPct val="95000"/>
              </a:lnSpc>
              <a:spcBef>
                <a:spcPts val="0"/>
              </a:spcBef>
              <a:spcAft>
                <a:spcPts val="0"/>
              </a:spcAft>
              <a:buSzPts val="1365"/>
              <a:buAutoNum type="arabicPeriod"/>
            </a:pPr>
            <a:r>
              <a:rPr lang="en" sz="1365"/>
              <a:t>We can also explore ResNets and some other more advanced models to see how it results.</a:t>
            </a:r>
            <a:endParaRPr sz="1365"/>
          </a:p>
        </p:txBody>
      </p:sp>
      <p:pic>
        <p:nvPicPr>
          <p:cNvPr id="139" name="Google Shape;139;p22"/>
          <p:cNvPicPr preferRelativeResize="0"/>
          <p:nvPr/>
        </p:nvPicPr>
        <p:blipFill>
          <a:blip r:embed="rId3">
            <a:alphaModFix/>
          </a:blip>
          <a:stretch>
            <a:fillRect/>
          </a:stretch>
        </p:blipFill>
        <p:spPr>
          <a:xfrm>
            <a:off x="427900" y="1174262"/>
            <a:ext cx="3725674" cy="2794976"/>
          </a:xfrm>
          <a:prstGeom prst="rect">
            <a:avLst/>
          </a:prstGeom>
          <a:noFill/>
          <a:ln>
            <a:noFill/>
          </a:ln>
        </p:spPr>
      </p:pic>
      <p:sp>
        <p:nvSpPr>
          <p:cNvPr id="140" name="Google Shape;140;p22"/>
          <p:cNvSpPr txBox="1"/>
          <p:nvPr/>
        </p:nvSpPr>
        <p:spPr>
          <a:xfrm>
            <a:off x="0" y="4714875"/>
            <a:ext cx="5337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Proxima Nova"/>
                <a:ea typeface="Proxima Nova"/>
                <a:cs typeface="Proxima Nova"/>
                <a:sym typeface="Proxima Nova"/>
              </a:rPr>
              <a:t>Source: https://www.theguardian.com/world/2018/oct/15/us-year-of-hurricanes-extreme-michael-irma-florence</a:t>
            </a:r>
            <a:endParaRPr sz="800">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3536450" y="1999050"/>
            <a:ext cx="1747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66" name="Google Shape;66;p14"/>
          <p:cNvSpPr txBox="1"/>
          <p:nvPr>
            <p:ph idx="1" type="body"/>
          </p:nvPr>
        </p:nvSpPr>
        <p:spPr>
          <a:xfrm>
            <a:off x="260675" y="1095000"/>
            <a:ext cx="4430700" cy="3877800"/>
          </a:xfrm>
          <a:prstGeom prst="rect">
            <a:avLst/>
          </a:prstGeom>
        </p:spPr>
        <p:txBody>
          <a:bodyPr anchorCtr="0" anchor="t" bIns="91425" lIns="91425" spcFirstLastPara="1" rIns="91425" wrap="square" tIns="91425">
            <a:normAutofit fontScale="70000" lnSpcReduction="20000"/>
          </a:bodyPr>
          <a:lstStyle/>
          <a:p>
            <a:pPr indent="-320695" lvl="0" marL="457200" rtl="0" algn="l">
              <a:spcBef>
                <a:spcPts val="0"/>
              </a:spcBef>
              <a:spcAft>
                <a:spcPts val="0"/>
              </a:spcAft>
              <a:buClr>
                <a:schemeClr val="dk1"/>
              </a:buClr>
              <a:buSzPct val="100000"/>
              <a:buAutoNum type="arabicPeriod"/>
            </a:pPr>
            <a:r>
              <a:rPr lang="en" sz="2071">
                <a:solidFill>
                  <a:schemeClr val="dk1"/>
                </a:solidFill>
              </a:rPr>
              <a:t>It is essential to plan and allocate resources to the affected areas of the Hurricane. To find out which areas need immediate attention is a time consuming process.</a:t>
            </a:r>
            <a:endParaRPr sz="2071">
              <a:solidFill>
                <a:schemeClr val="dk1"/>
              </a:solidFill>
            </a:endParaRPr>
          </a:p>
          <a:p>
            <a:pPr indent="-320695" lvl="0" marL="457200" rtl="0" algn="l">
              <a:spcBef>
                <a:spcPts val="0"/>
              </a:spcBef>
              <a:spcAft>
                <a:spcPts val="0"/>
              </a:spcAft>
              <a:buClr>
                <a:schemeClr val="dk1"/>
              </a:buClr>
              <a:buSzPct val="100000"/>
              <a:buAutoNum type="arabicPeriod"/>
            </a:pPr>
            <a:r>
              <a:rPr lang="en" sz="2071">
                <a:solidFill>
                  <a:schemeClr val="dk1"/>
                </a:solidFill>
              </a:rPr>
              <a:t> To help alleviate this we are trying to build a model which will take into consideration the </a:t>
            </a:r>
            <a:r>
              <a:rPr lang="en" sz="2071">
                <a:solidFill>
                  <a:schemeClr val="dk1"/>
                </a:solidFill>
              </a:rPr>
              <a:t>satellite</a:t>
            </a:r>
            <a:r>
              <a:rPr lang="en" sz="2071">
                <a:solidFill>
                  <a:schemeClr val="dk1"/>
                </a:solidFill>
              </a:rPr>
              <a:t> images of the area and classify them as ‘Damaged’ or ‘Not Damaged’ using which we can decide where to allocate resources and helpers.</a:t>
            </a:r>
            <a:endParaRPr sz="2071">
              <a:solidFill>
                <a:srgbClr val="222222"/>
              </a:solidFill>
              <a:highlight>
                <a:srgbClr val="FFFFFF"/>
              </a:highlight>
            </a:endParaRPr>
          </a:p>
          <a:p>
            <a:pPr indent="-320695" lvl="0" marL="457200" rtl="0" algn="l">
              <a:spcBef>
                <a:spcPts val="0"/>
              </a:spcBef>
              <a:spcAft>
                <a:spcPts val="0"/>
              </a:spcAft>
              <a:buClr>
                <a:srgbClr val="222222"/>
              </a:buClr>
              <a:buSzPct val="100000"/>
              <a:buAutoNum type="arabicPeriod"/>
            </a:pPr>
            <a:r>
              <a:rPr lang="en" sz="2071">
                <a:solidFill>
                  <a:srgbClr val="222222"/>
                </a:solidFill>
                <a:highlight>
                  <a:srgbClr val="FFFFFF"/>
                </a:highlight>
              </a:rPr>
              <a:t>To address this problem we explored two approaches. In the first approach we made our own </a:t>
            </a:r>
            <a:r>
              <a:rPr lang="en" sz="2071">
                <a:solidFill>
                  <a:srgbClr val="222222"/>
                </a:solidFill>
                <a:highlight>
                  <a:schemeClr val="lt1"/>
                </a:highlight>
              </a:rPr>
              <a:t>Convolutional Neural Network </a:t>
            </a:r>
            <a:r>
              <a:rPr lang="en" sz="2071">
                <a:solidFill>
                  <a:srgbClr val="222222"/>
                </a:solidFill>
                <a:highlight>
                  <a:srgbClr val="FFFFFF"/>
                </a:highlight>
              </a:rPr>
              <a:t>model using and in the other we are using the state of the art VGG16 model tuned specifically for our problem.</a:t>
            </a:r>
            <a:endParaRPr sz="2071">
              <a:solidFill>
                <a:srgbClr val="222222"/>
              </a:solidFill>
              <a:highlight>
                <a:srgbClr val="FFFFFF"/>
              </a:highlight>
            </a:endParaRPr>
          </a:p>
          <a:p>
            <a:pPr indent="0" lvl="0" marL="0" rtl="0" algn="l">
              <a:spcBef>
                <a:spcPts val="1200"/>
              </a:spcBef>
              <a:spcAft>
                <a:spcPts val="1200"/>
              </a:spcAft>
              <a:buNone/>
            </a:pPr>
            <a:r>
              <a:t/>
            </a:r>
            <a:endParaRPr>
              <a:solidFill>
                <a:srgbClr val="222222"/>
              </a:solidFill>
              <a:highlight>
                <a:srgbClr val="FFFFFF"/>
              </a:highlight>
            </a:endParaRPr>
          </a:p>
        </p:txBody>
      </p:sp>
      <p:pic>
        <p:nvPicPr>
          <p:cNvPr id="67" name="Google Shape;67;p14"/>
          <p:cNvPicPr preferRelativeResize="0"/>
          <p:nvPr/>
        </p:nvPicPr>
        <p:blipFill rotWithShape="1">
          <a:blip r:embed="rId3">
            <a:alphaModFix/>
          </a:blip>
          <a:srcRect b="9848" l="7951" r="7281" t="7108"/>
          <a:stretch/>
        </p:blipFill>
        <p:spPr>
          <a:xfrm>
            <a:off x="4972725" y="1326050"/>
            <a:ext cx="3927950" cy="2802825"/>
          </a:xfrm>
          <a:prstGeom prst="rect">
            <a:avLst/>
          </a:prstGeom>
          <a:noFill/>
          <a:ln>
            <a:noFill/>
          </a:ln>
        </p:spPr>
      </p:pic>
      <p:sp>
        <p:nvSpPr>
          <p:cNvPr id="68" name="Google Shape;68;p14"/>
          <p:cNvSpPr txBox="1"/>
          <p:nvPr/>
        </p:nvSpPr>
        <p:spPr>
          <a:xfrm>
            <a:off x="3612000" y="4738950"/>
            <a:ext cx="55320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700"/>
              <a:t>Source :</a:t>
            </a:r>
            <a:r>
              <a:rPr lang="en" sz="700"/>
              <a:t>https://abcnews.go.com/US/catastrophic-hurricane-iota-caribbean-category-storm/story?id=74230322</a:t>
            </a:r>
            <a:endParaRPr sz="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Exploratory</a:t>
            </a:r>
            <a:r>
              <a:rPr lang="en"/>
              <a:t> data analysis</a:t>
            </a:r>
            <a:endParaRPr/>
          </a:p>
        </p:txBody>
      </p:sp>
      <p:sp>
        <p:nvSpPr>
          <p:cNvPr id="74" name="Google Shape;74;p15"/>
          <p:cNvSpPr txBox="1"/>
          <p:nvPr/>
        </p:nvSpPr>
        <p:spPr>
          <a:xfrm>
            <a:off x="311700" y="3800825"/>
            <a:ext cx="82608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3"/>
                </a:solidFill>
                <a:latin typeface="Proxima Nova"/>
                <a:ea typeface="Proxima Nova"/>
                <a:cs typeface="Proxima Nova"/>
                <a:sym typeface="Proxima Nova"/>
              </a:rPr>
              <a:t>For this problem we are using satellite imagery dataset splitted into training, validation and testing. We have a balanced training and validation dataset which will be used to train and fine tune our model. Once the model reaches desired performance we will be evaluating it on the balanced as well as </a:t>
            </a:r>
            <a:r>
              <a:rPr lang="en">
                <a:solidFill>
                  <a:schemeClr val="accent3"/>
                </a:solidFill>
                <a:latin typeface="Proxima Nova"/>
                <a:ea typeface="Proxima Nova"/>
                <a:cs typeface="Proxima Nova"/>
                <a:sym typeface="Proxima Nova"/>
              </a:rPr>
              <a:t>the unbalanced test data which will paint a better picture of our model’s performance in real world.</a:t>
            </a:r>
            <a:endParaRPr>
              <a:solidFill>
                <a:schemeClr val="accent3"/>
              </a:solidFill>
              <a:latin typeface="Proxima Nova"/>
              <a:ea typeface="Proxima Nova"/>
              <a:cs typeface="Proxima Nova"/>
              <a:sym typeface="Proxima Nova"/>
            </a:endParaRPr>
          </a:p>
        </p:txBody>
      </p:sp>
      <p:pic>
        <p:nvPicPr>
          <p:cNvPr id="75" name="Google Shape;75;p15"/>
          <p:cNvPicPr preferRelativeResize="0"/>
          <p:nvPr/>
        </p:nvPicPr>
        <p:blipFill>
          <a:blip r:embed="rId3">
            <a:alphaModFix/>
          </a:blip>
          <a:stretch>
            <a:fillRect/>
          </a:stretch>
        </p:blipFill>
        <p:spPr>
          <a:xfrm>
            <a:off x="486825" y="1112475"/>
            <a:ext cx="3388100" cy="2281900"/>
          </a:xfrm>
          <a:prstGeom prst="rect">
            <a:avLst/>
          </a:prstGeom>
          <a:noFill/>
          <a:ln>
            <a:noFill/>
          </a:ln>
        </p:spPr>
      </p:pic>
      <p:pic>
        <p:nvPicPr>
          <p:cNvPr id="76" name="Google Shape;76;p15"/>
          <p:cNvPicPr preferRelativeResize="0"/>
          <p:nvPr/>
        </p:nvPicPr>
        <p:blipFill>
          <a:blip r:embed="rId4">
            <a:alphaModFix/>
          </a:blip>
          <a:stretch>
            <a:fillRect/>
          </a:stretch>
        </p:blipFill>
        <p:spPr>
          <a:xfrm>
            <a:off x="4767475" y="1112475"/>
            <a:ext cx="3388100" cy="2281899"/>
          </a:xfrm>
          <a:prstGeom prst="rect">
            <a:avLst/>
          </a:prstGeom>
          <a:noFill/>
          <a:ln>
            <a:noFill/>
          </a:ln>
        </p:spPr>
      </p:pic>
      <p:sp>
        <p:nvSpPr>
          <p:cNvPr id="77" name="Google Shape;77;p15"/>
          <p:cNvSpPr txBox="1"/>
          <p:nvPr/>
        </p:nvSpPr>
        <p:spPr>
          <a:xfrm>
            <a:off x="507425" y="3448225"/>
            <a:ext cx="3388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latin typeface="Proxima Nova"/>
                <a:ea typeface="Proxima Nova"/>
                <a:cs typeface="Proxima Nova"/>
                <a:sym typeface="Proxima Nova"/>
              </a:rPr>
              <a:t>Damaged building</a:t>
            </a:r>
            <a:endParaRPr sz="1100">
              <a:latin typeface="Proxima Nova"/>
              <a:ea typeface="Proxima Nova"/>
              <a:cs typeface="Proxima Nova"/>
              <a:sym typeface="Proxima Nova"/>
            </a:endParaRPr>
          </a:p>
        </p:txBody>
      </p:sp>
      <p:sp>
        <p:nvSpPr>
          <p:cNvPr id="78" name="Google Shape;78;p15"/>
          <p:cNvSpPr txBox="1"/>
          <p:nvPr/>
        </p:nvSpPr>
        <p:spPr>
          <a:xfrm>
            <a:off x="4767425" y="3420600"/>
            <a:ext cx="3388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latin typeface="Proxima Nova"/>
                <a:ea typeface="Proxima Nova"/>
                <a:cs typeface="Proxima Nova"/>
                <a:sym typeface="Proxima Nova"/>
              </a:rPr>
              <a:t>Und</a:t>
            </a:r>
            <a:r>
              <a:rPr lang="en" sz="1100">
                <a:latin typeface="Proxima Nova"/>
                <a:ea typeface="Proxima Nova"/>
                <a:cs typeface="Proxima Nova"/>
                <a:sym typeface="Proxima Nova"/>
              </a:rPr>
              <a:t>amaged building</a:t>
            </a:r>
            <a:endParaRPr sz="1100">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Custom CNN Model</a:t>
            </a:r>
            <a:endParaRPr/>
          </a:p>
        </p:txBody>
      </p:sp>
      <p:sp>
        <p:nvSpPr>
          <p:cNvPr id="84" name="Google Shape;84;p16"/>
          <p:cNvSpPr txBox="1"/>
          <p:nvPr>
            <p:ph idx="1" type="body"/>
          </p:nvPr>
        </p:nvSpPr>
        <p:spPr>
          <a:xfrm>
            <a:off x="311700" y="1152475"/>
            <a:ext cx="3987900" cy="34164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AutoNum type="arabicPeriod"/>
            </a:pPr>
            <a:r>
              <a:rPr lang="en"/>
              <a:t>For the custom model we are using a </a:t>
            </a:r>
            <a:r>
              <a:rPr lang="en"/>
              <a:t>combination of 2 Conv2D layers, a Batch Norm layer, a Max Pooling layer and Dropout in the end. </a:t>
            </a:r>
            <a:endParaRPr/>
          </a:p>
          <a:p>
            <a:pPr indent="-334327" lvl="0" marL="457200" rtl="0" algn="l">
              <a:spcBef>
                <a:spcPts val="0"/>
              </a:spcBef>
              <a:spcAft>
                <a:spcPts val="0"/>
              </a:spcAft>
              <a:buSzPct val="100000"/>
              <a:buAutoNum type="arabicPeriod"/>
            </a:pPr>
            <a:r>
              <a:rPr lang="en"/>
              <a:t>We repeat the above layer architecture 3 times and then Flatten the network into two Fully Connected layers before adding the final output layer. </a:t>
            </a:r>
            <a:endParaRPr/>
          </a:p>
          <a:p>
            <a:pPr indent="-334327" lvl="0" marL="457200" rtl="0" algn="l">
              <a:spcBef>
                <a:spcPts val="0"/>
              </a:spcBef>
              <a:spcAft>
                <a:spcPts val="0"/>
              </a:spcAft>
              <a:buSzPct val="100000"/>
              <a:buAutoNum type="arabicPeriod"/>
            </a:pPr>
            <a:r>
              <a:rPr lang="en"/>
              <a:t>After preprocessing our data set, we trained this architecture for 20 epochs and got an accuracy score of 0.95 on test data.</a:t>
            </a:r>
            <a:endParaRPr/>
          </a:p>
        </p:txBody>
      </p:sp>
      <p:pic>
        <p:nvPicPr>
          <p:cNvPr id="85" name="Google Shape;85;p16"/>
          <p:cNvPicPr preferRelativeResize="0"/>
          <p:nvPr/>
        </p:nvPicPr>
        <p:blipFill>
          <a:blip r:embed="rId3">
            <a:alphaModFix/>
          </a:blip>
          <a:stretch>
            <a:fillRect/>
          </a:stretch>
        </p:blipFill>
        <p:spPr>
          <a:xfrm>
            <a:off x="5092475" y="452676"/>
            <a:ext cx="3469850" cy="423815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for CNN Model</a:t>
            </a:r>
            <a:endParaRPr/>
          </a:p>
        </p:txBody>
      </p:sp>
      <p:pic>
        <p:nvPicPr>
          <p:cNvPr id="91" name="Google Shape;91;p17"/>
          <p:cNvPicPr preferRelativeResize="0"/>
          <p:nvPr/>
        </p:nvPicPr>
        <p:blipFill>
          <a:blip r:embed="rId3">
            <a:alphaModFix/>
          </a:blip>
          <a:stretch>
            <a:fillRect/>
          </a:stretch>
        </p:blipFill>
        <p:spPr>
          <a:xfrm>
            <a:off x="5372050" y="1301900"/>
            <a:ext cx="3367876" cy="2940400"/>
          </a:xfrm>
          <a:prstGeom prst="rect">
            <a:avLst/>
          </a:prstGeom>
          <a:noFill/>
          <a:ln>
            <a:noFill/>
          </a:ln>
        </p:spPr>
      </p:pic>
      <p:pic>
        <p:nvPicPr>
          <p:cNvPr id="92" name="Google Shape;92;p17"/>
          <p:cNvPicPr preferRelativeResize="0"/>
          <p:nvPr/>
        </p:nvPicPr>
        <p:blipFill>
          <a:blip r:embed="rId4">
            <a:alphaModFix/>
          </a:blip>
          <a:stretch>
            <a:fillRect/>
          </a:stretch>
        </p:blipFill>
        <p:spPr>
          <a:xfrm>
            <a:off x="311700" y="3057275"/>
            <a:ext cx="4202123" cy="1511600"/>
          </a:xfrm>
          <a:prstGeom prst="rect">
            <a:avLst/>
          </a:prstGeom>
          <a:noFill/>
          <a:ln>
            <a:noFill/>
          </a:ln>
        </p:spPr>
      </p:pic>
      <p:pic>
        <p:nvPicPr>
          <p:cNvPr id="93" name="Google Shape;93;p17"/>
          <p:cNvPicPr preferRelativeResize="0"/>
          <p:nvPr/>
        </p:nvPicPr>
        <p:blipFill rotWithShape="1">
          <a:blip r:embed="rId5">
            <a:alphaModFix/>
          </a:blip>
          <a:srcRect b="0" l="18039" r="31963" t="0"/>
          <a:stretch/>
        </p:blipFill>
        <p:spPr>
          <a:xfrm>
            <a:off x="519099" y="1108125"/>
            <a:ext cx="4052900" cy="1650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271500" y="2240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Saliency map</a:t>
            </a:r>
            <a:endParaRPr/>
          </a:p>
        </p:txBody>
      </p:sp>
      <p:pic>
        <p:nvPicPr>
          <p:cNvPr id="99" name="Google Shape;99;p18"/>
          <p:cNvPicPr preferRelativeResize="0"/>
          <p:nvPr/>
        </p:nvPicPr>
        <p:blipFill>
          <a:blip r:embed="rId3">
            <a:alphaModFix/>
          </a:blip>
          <a:stretch>
            <a:fillRect/>
          </a:stretch>
        </p:blipFill>
        <p:spPr>
          <a:xfrm>
            <a:off x="321700" y="1212326"/>
            <a:ext cx="1777900" cy="1614725"/>
          </a:xfrm>
          <a:prstGeom prst="rect">
            <a:avLst/>
          </a:prstGeom>
          <a:noFill/>
          <a:ln>
            <a:noFill/>
          </a:ln>
        </p:spPr>
      </p:pic>
      <p:pic>
        <p:nvPicPr>
          <p:cNvPr id="100" name="Google Shape;100;p18"/>
          <p:cNvPicPr preferRelativeResize="0"/>
          <p:nvPr/>
        </p:nvPicPr>
        <p:blipFill>
          <a:blip r:embed="rId4">
            <a:alphaModFix/>
          </a:blip>
          <a:stretch>
            <a:fillRect/>
          </a:stretch>
        </p:blipFill>
        <p:spPr>
          <a:xfrm>
            <a:off x="2792176" y="952579"/>
            <a:ext cx="1889037" cy="1945221"/>
          </a:xfrm>
          <a:prstGeom prst="rect">
            <a:avLst/>
          </a:prstGeom>
          <a:noFill/>
          <a:ln>
            <a:noFill/>
          </a:ln>
        </p:spPr>
      </p:pic>
      <p:pic>
        <p:nvPicPr>
          <p:cNvPr id="101" name="Google Shape;101;p18"/>
          <p:cNvPicPr preferRelativeResize="0"/>
          <p:nvPr/>
        </p:nvPicPr>
        <p:blipFill rotWithShape="1">
          <a:blip r:embed="rId5">
            <a:alphaModFix/>
          </a:blip>
          <a:srcRect b="0" l="0" r="0" t="7089"/>
          <a:stretch/>
        </p:blipFill>
        <p:spPr>
          <a:xfrm>
            <a:off x="5380950" y="746825"/>
            <a:ext cx="2089375" cy="2080225"/>
          </a:xfrm>
          <a:prstGeom prst="rect">
            <a:avLst/>
          </a:prstGeom>
          <a:noFill/>
          <a:ln>
            <a:noFill/>
          </a:ln>
        </p:spPr>
      </p:pic>
      <p:sp>
        <p:nvSpPr>
          <p:cNvPr id="102" name="Google Shape;102;p18"/>
          <p:cNvSpPr txBox="1"/>
          <p:nvPr/>
        </p:nvSpPr>
        <p:spPr>
          <a:xfrm>
            <a:off x="321700" y="746825"/>
            <a:ext cx="3827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Not Damaged Buildings</a:t>
            </a:r>
            <a:endParaRPr sz="1200">
              <a:latin typeface="Proxima Nova"/>
              <a:ea typeface="Proxima Nova"/>
              <a:cs typeface="Proxima Nova"/>
              <a:sym typeface="Proxima Nova"/>
            </a:endParaRPr>
          </a:p>
        </p:txBody>
      </p:sp>
      <p:pic>
        <p:nvPicPr>
          <p:cNvPr id="103" name="Google Shape;103;p18"/>
          <p:cNvPicPr preferRelativeResize="0"/>
          <p:nvPr/>
        </p:nvPicPr>
        <p:blipFill>
          <a:blip r:embed="rId6">
            <a:alphaModFix/>
          </a:blip>
          <a:stretch>
            <a:fillRect/>
          </a:stretch>
        </p:blipFill>
        <p:spPr>
          <a:xfrm>
            <a:off x="383998" y="3411950"/>
            <a:ext cx="1653314" cy="1614725"/>
          </a:xfrm>
          <a:prstGeom prst="rect">
            <a:avLst/>
          </a:prstGeom>
          <a:noFill/>
          <a:ln>
            <a:noFill/>
          </a:ln>
        </p:spPr>
      </p:pic>
      <p:pic>
        <p:nvPicPr>
          <p:cNvPr id="104" name="Google Shape;104;p18"/>
          <p:cNvPicPr preferRelativeResize="0"/>
          <p:nvPr/>
        </p:nvPicPr>
        <p:blipFill>
          <a:blip r:embed="rId7">
            <a:alphaModFix/>
          </a:blip>
          <a:stretch>
            <a:fillRect/>
          </a:stretch>
        </p:blipFill>
        <p:spPr>
          <a:xfrm>
            <a:off x="2987100" y="3402548"/>
            <a:ext cx="1653300" cy="1633540"/>
          </a:xfrm>
          <a:prstGeom prst="rect">
            <a:avLst/>
          </a:prstGeom>
          <a:noFill/>
          <a:ln>
            <a:noFill/>
          </a:ln>
        </p:spPr>
      </p:pic>
      <p:pic>
        <p:nvPicPr>
          <p:cNvPr id="105" name="Google Shape;105;p18"/>
          <p:cNvPicPr preferRelativeResize="0"/>
          <p:nvPr/>
        </p:nvPicPr>
        <p:blipFill rotWithShape="1">
          <a:blip r:embed="rId8">
            <a:alphaModFix/>
          </a:blip>
          <a:srcRect b="0" l="0" r="0" t="5562"/>
          <a:stretch/>
        </p:blipFill>
        <p:spPr>
          <a:xfrm>
            <a:off x="5444750" y="3142675"/>
            <a:ext cx="1961800" cy="1884000"/>
          </a:xfrm>
          <a:prstGeom prst="rect">
            <a:avLst/>
          </a:prstGeom>
          <a:noFill/>
          <a:ln>
            <a:noFill/>
          </a:ln>
        </p:spPr>
      </p:pic>
      <p:cxnSp>
        <p:nvCxnSpPr>
          <p:cNvPr id="106" name="Google Shape;106;p18"/>
          <p:cNvCxnSpPr/>
          <p:nvPr/>
        </p:nvCxnSpPr>
        <p:spPr>
          <a:xfrm>
            <a:off x="-20400" y="3000375"/>
            <a:ext cx="9174600" cy="0"/>
          </a:xfrm>
          <a:prstGeom prst="straightConnector1">
            <a:avLst/>
          </a:prstGeom>
          <a:noFill/>
          <a:ln cap="flat" cmpd="sng" w="9525">
            <a:solidFill>
              <a:schemeClr val="dk2"/>
            </a:solidFill>
            <a:prstDash val="solid"/>
            <a:round/>
            <a:headEnd len="med" w="med" type="none"/>
            <a:tailEnd len="med" w="med" type="none"/>
          </a:ln>
        </p:spPr>
      </p:cxnSp>
      <p:sp>
        <p:nvSpPr>
          <p:cNvPr id="107" name="Google Shape;107;p18"/>
          <p:cNvSpPr txBox="1"/>
          <p:nvPr/>
        </p:nvSpPr>
        <p:spPr>
          <a:xfrm>
            <a:off x="271500" y="3053675"/>
            <a:ext cx="3827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Damaged Buildings</a:t>
            </a:r>
            <a:endParaRPr sz="1200">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605350" y="160250"/>
            <a:ext cx="2242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620"/>
              <a:t>VGG16 Model</a:t>
            </a:r>
            <a:endParaRPr sz="2620"/>
          </a:p>
        </p:txBody>
      </p:sp>
      <p:sp>
        <p:nvSpPr>
          <p:cNvPr id="113" name="Google Shape;113;p19"/>
          <p:cNvSpPr txBox="1"/>
          <p:nvPr>
            <p:ph idx="1" type="body"/>
          </p:nvPr>
        </p:nvSpPr>
        <p:spPr>
          <a:xfrm>
            <a:off x="74575" y="1019525"/>
            <a:ext cx="4427100" cy="29988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319087" lvl="0" marL="457200" rtl="0" algn="l">
              <a:spcBef>
                <a:spcPts val="0"/>
              </a:spcBef>
              <a:spcAft>
                <a:spcPts val="0"/>
              </a:spcAft>
              <a:buClr>
                <a:srgbClr val="1C4587"/>
              </a:buClr>
              <a:buSzPts val="1425"/>
              <a:buAutoNum type="arabicPeriod"/>
            </a:pPr>
            <a:r>
              <a:rPr lang="en" sz="1425">
                <a:solidFill>
                  <a:srgbClr val="1C4587"/>
                </a:solidFill>
              </a:rPr>
              <a:t>In this </a:t>
            </a:r>
            <a:r>
              <a:rPr lang="en" sz="1425">
                <a:solidFill>
                  <a:srgbClr val="1C4587"/>
                </a:solidFill>
              </a:rPr>
              <a:t>approach</a:t>
            </a:r>
            <a:r>
              <a:rPr lang="en" sz="1425">
                <a:solidFill>
                  <a:srgbClr val="1C4587"/>
                </a:solidFill>
              </a:rPr>
              <a:t> we are using a pre-built VGG16 model provided in the Keras library. </a:t>
            </a:r>
            <a:endParaRPr sz="1425">
              <a:solidFill>
                <a:srgbClr val="1C4587"/>
              </a:solidFill>
            </a:endParaRPr>
          </a:p>
          <a:p>
            <a:pPr indent="-319087" lvl="0" marL="457200" rtl="0" algn="l">
              <a:spcBef>
                <a:spcPts val="0"/>
              </a:spcBef>
              <a:spcAft>
                <a:spcPts val="0"/>
              </a:spcAft>
              <a:buClr>
                <a:srgbClr val="1C4587"/>
              </a:buClr>
              <a:buSzPts val="1425"/>
              <a:buAutoNum type="arabicPeriod"/>
            </a:pPr>
            <a:r>
              <a:rPr lang="en" sz="1425">
                <a:solidFill>
                  <a:srgbClr val="1C4587"/>
                </a:solidFill>
              </a:rPr>
              <a:t>For this we load up the model and freeze all the layers.</a:t>
            </a:r>
            <a:endParaRPr sz="1425">
              <a:solidFill>
                <a:srgbClr val="1C4587"/>
              </a:solidFill>
            </a:endParaRPr>
          </a:p>
          <a:p>
            <a:pPr indent="-319087" lvl="0" marL="457200" rtl="0" algn="l">
              <a:spcBef>
                <a:spcPts val="0"/>
              </a:spcBef>
              <a:spcAft>
                <a:spcPts val="0"/>
              </a:spcAft>
              <a:buClr>
                <a:srgbClr val="1C4587"/>
              </a:buClr>
              <a:buSzPts val="1425"/>
              <a:buAutoNum type="arabicPeriod"/>
            </a:pPr>
            <a:r>
              <a:rPr lang="en" sz="1425">
                <a:solidFill>
                  <a:srgbClr val="1C4587"/>
                </a:solidFill>
              </a:rPr>
              <a:t> We are using image augmentation on both training and testing data and then fit the model on the preprocessed training data. </a:t>
            </a:r>
            <a:endParaRPr sz="1425">
              <a:solidFill>
                <a:srgbClr val="1C4587"/>
              </a:solidFill>
            </a:endParaRPr>
          </a:p>
          <a:p>
            <a:pPr indent="-319087" lvl="0" marL="457200" rtl="0" algn="l">
              <a:spcBef>
                <a:spcPts val="0"/>
              </a:spcBef>
              <a:spcAft>
                <a:spcPts val="0"/>
              </a:spcAft>
              <a:buClr>
                <a:srgbClr val="1C4587"/>
              </a:buClr>
              <a:buSzPts val="1425"/>
              <a:buAutoNum type="arabicPeriod"/>
            </a:pPr>
            <a:r>
              <a:rPr lang="en" sz="1425">
                <a:solidFill>
                  <a:srgbClr val="1C4587"/>
                </a:solidFill>
              </a:rPr>
              <a:t>With this model we were able to achieve close to 93% accuracy on the test data. </a:t>
            </a:r>
            <a:endParaRPr sz="1425">
              <a:solidFill>
                <a:srgbClr val="1C4587"/>
              </a:solidFill>
            </a:endParaRPr>
          </a:p>
        </p:txBody>
      </p:sp>
      <p:pic>
        <p:nvPicPr>
          <p:cNvPr id="114" name="Google Shape;114;p19"/>
          <p:cNvPicPr preferRelativeResize="0"/>
          <p:nvPr/>
        </p:nvPicPr>
        <p:blipFill>
          <a:blip r:embed="rId3">
            <a:alphaModFix/>
          </a:blip>
          <a:stretch>
            <a:fillRect/>
          </a:stretch>
        </p:blipFill>
        <p:spPr>
          <a:xfrm>
            <a:off x="4775400" y="949200"/>
            <a:ext cx="4260301" cy="2559700"/>
          </a:xfrm>
          <a:prstGeom prst="rect">
            <a:avLst/>
          </a:prstGeom>
          <a:noFill/>
          <a:ln cap="flat" cmpd="sng" w="9525">
            <a:solidFill>
              <a:schemeClr val="dk2"/>
            </a:solidFill>
            <a:prstDash val="solid"/>
            <a:round/>
            <a:headEnd len="sm" w="sm" type="none"/>
            <a:tailEnd len="sm" w="sm" type="none"/>
          </a:ln>
        </p:spPr>
      </p:pic>
      <p:sp>
        <p:nvSpPr>
          <p:cNvPr id="115" name="Google Shape;115;p19"/>
          <p:cNvSpPr txBox="1"/>
          <p:nvPr/>
        </p:nvSpPr>
        <p:spPr>
          <a:xfrm>
            <a:off x="6073800" y="3508900"/>
            <a:ext cx="16635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latin typeface="Proxima Nova"/>
                <a:ea typeface="Proxima Nova"/>
                <a:cs typeface="Proxima Nova"/>
                <a:sym typeface="Proxima Nova"/>
              </a:rPr>
              <a:t>VGG16 Architecture</a:t>
            </a:r>
            <a:endParaRPr sz="1100">
              <a:latin typeface="Proxima Nova"/>
              <a:ea typeface="Proxima Nova"/>
              <a:cs typeface="Proxima Nova"/>
              <a:sym typeface="Proxima Nova"/>
            </a:endParaRPr>
          </a:p>
        </p:txBody>
      </p:sp>
      <p:sp>
        <p:nvSpPr>
          <p:cNvPr id="116" name="Google Shape;116;p19"/>
          <p:cNvSpPr txBox="1"/>
          <p:nvPr/>
        </p:nvSpPr>
        <p:spPr>
          <a:xfrm>
            <a:off x="5475600" y="4500550"/>
            <a:ext cx="3668400" cy="569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900">
                <a:latin typeface="Proxima Nova"/>
                <a:ea typeface="Proxima Nova"/>
                <a:cs typeface="Proxima Nova"/>
                <a:sym typeface="Proxima Nova"/>
              </a:rPr>
              <a:t>Source: https://neurohive.io/en/popular-networks/vgg16/</a:t>
            </a:r>
            <a:endParaRPr sz="900">
              <a:latin typeface="Proxima Nova"/>
              <a:ea typeface="Proxima Nova"/>
              <a:cs typeface="Proxima Nova"/>
              <a:sym typeface="Proxima Nova"/>
            </a:endParaRPr>
          </a:p>
          <a:p>
            <a:pPr indent="0" lvl="0" marL="0" rtl="0" algn="r">
              <a:spcBef>
                <a:spcPts val="0"/>
              </a:spcBef>
              <a:spcAft>
                <a:spcPts val="0"/>
              </a:spcAft>
              <a:buNone/>
            </a:pPr>
            <a:r>
              <a:t/>
            </a:r>
            <a:endParaRPr sz="1200">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for VGG16 model</a:t>
            </a:r>
            <a:endParaRPr/>
          </a:p>
          <a:p>
            <a:pPr indent="0" lvl="0" marL="0" rtl="0" algn="l">
              <a:spcBef>
                <a:spcPts val="0"/>
              </a:spcBef>
              <a:spcAft>
                <a:spcPts val="0"/>
              </a:spcAft>
              <a:buNone/>
            </a:pPr>
            <a:r>
              <a:t/>
            </a:r>
            <a:endParaRPr/>
          </a:p>
        </p:txBody>
      </p:sp>
      <p:pic>
        <p:nvPicPr>
          <p:cNvPr id="122" name="Google Shape;122;p20"/>
          <p:cNvPicPr preferRelativeResize="0"/>
          <p:nvPr/>
        </p:nvPicPr>
        <p:blipFill>
          <a:blip r:embed="rId3">
            <a:alphaModFix/>
          </a:blip>
          <a:stretch>
            <a:fillRect/>
          </a:stretch>
        </p:blipFill>
        <p:spPr>
          <a:xfrm>
            <a:off x="5622475" y="318500"/>
            <a:ext cx="2419350" cy="4506499"/>
          </a:xfrm>
          <a:prstGeom prst="rect">
            <a:avLst/>
          </a:prstGeom>
          <a:noFill/>
          <a:ln cap="flat" cmpd="sng" w="9525">
            <a:solidFill>
              <a:schemeClr val="accent4"/>
            </a:solidFill>
            <a:prstDash val="solid"/>
            <a:round/>
            <a:headEnd len="sm" w="sm" type="none"/>
            <a:tailEnd len="sm" w="sm" type="none"/>
          </a:ln>
        </p:spPr>
      </p:pic>
      <p:pic>
        <p:nvPicPr>
          <p:cNvPr id="123" name="Google Shape;123;p20"/>
          <p:cNvPicPr preferRelativeResize="0"/>
          <p:nvPr/>
        </p:nvPicPr>
        <p:blipFill>
          <a:blip r:embed="rId4">
            <a:alphaModFix/>
          </a:blip>
          <a:stretch>
            <a:fillRect/>
          </a:stretch>
        </p:blipFill>
        <p:spPr>
          <a:xfrm>
            <a:off x="311700" y="1162712"/>
            <a:ext cx="4260299" cy="3482825"/>
          </a:xfrm>
          <a:prstGeom prst="rect">
            <a:avLst/>
          </a:prstGeom>
          <a:noFill/>
          <a:ln cap="flat" cmpd="sng" w="9525">
            <a:solidFill>
              <a:schemeClr val="accent4"/>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1170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for VGG16 model</a:t>
            </a:r>
            <a:endParaRPr/>
          </a:p>
        </p:txBody>
      </p:sp>
      <p:pic>
        <p:nvPicPr>
          <p:cNvPr id="129" name="Google Shape;129;p21"/>
          <p:cNvPicPr preferRelativeResize="0"/>
          <p:nvPr/>
        </p:nvPicPr>
        <p:blipFill>
          <a:blip r:embed="rId3">
            <a:alphaModFix/>
          </a:blip>
          <a:stretch>
            <a:fillRect/>
          </a:stretch>
        </p:blipFill>
        <p:spPr>
          <a:xfrm>
            <a:off x="979050" y="948975"/>
            <a:ext cx="6572249" cy="1595750"/>
          </a:xfrm>
          <a:prstGeom prst="rect">
            <a:avLst/>
          </a:prstGeom>
          <a:noFill/>
          <a:ln>
            <a:noFill/>
          </a:ln>
        </p:spPr>
      </p:pic>
      <p:pic>
        <p:nvPicPr>
          <p:cNvPr id="130" name="Google Shape;130;p21"/>
          <p:cNvPicPr preferRelativeResize="0"/>
          <p:nvPr/>
        </p:nvPicPr>
        <p:blipFill>
          <a:blip r:embed="rId4">
            <a:alphaModFix/>
          </a:blip>
          <a:stretch>
            <a:fillRect/>
          </a:stretch>
        </p:blipFill>
        <p:spPr>
          <a:xfrm>
            <a:off x="979050" y="2964100"/>
            <a:ext cx="6572249" cy="1595750"/>
          </a:xfrm>
          <a:prstGeom prst="rect">
            <a:avLst/>
          </a:prstGeom>
          <a:noFill/>
          <a:ln>
            <a:noFill/>
          </a:ln>
        </p:spPr>
      </p:pic>
      <p:sp>
        <p:nvSpPr>
          <p:cNvPr id="131" name="Google Shape;131;p21"/>
          <p:cNvSpPr txBox="1"/>
          <p:nvPr/>
        </p:nvSpPr>
        <p:spPr>
          <a:xfrm>
            <a:off x="979050" y="572700"/>
            <a:ext cx="3024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Proxima Nova"/>
                <a:ea typeface="Proxima Nova"/>
                <a:cs typeface="Proxima Nova"/>
                <a:sym typeface="Proxima Nova"/>
              </a:rPr>
              <a:t>Prediction on Unbalanced Test Set</a:t>
            </a:r>
            <a:endParaRPr b="1" sz="1200">
              <a:latin typeface="Proxima Nova"/>
              <a:ea typeface="Proxima Nova"/>
              <a:cs typeface="Proxima Nova"/>
              <a:sym typeface="Proxima Nova"/>
            </a:endParaRPr>
          </a:p>
        </p:txBody>
      </p:sp>
      <p:sp>
        <p:nvSpPr>
          <p:cNvPr id="132" name="Google Shape;132;p21"/>
          <p:cNvSpPr txBox="1"/>
          <p:nvPr/>
        </p:nvSpPr>
        <p:spPr>
          <a:xfrm>
            <a:off x="979050" y="2571738"/>
            <a:ext cx="261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Proxima Nova"/>
                <a:ea typeface="Proxima Nova"/>
                <a:cs typeface="Proxima Nova"/>
                <a:sym typeface="Proxima Nova"/>
              </a:rPr>
              <a:t>Prediction on Balanced Test Set</a:t>
            </a:r>
            <a:endParaRPr b="1" sz="1200">
              <a:latin typeface="Proxima Nova"/>
              <a:ea typeface="Proxima Nova"/>
              <a:cs typeface="Proxima Nova"/>
              <a:sym typeface="Proxima Nov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